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7" r:id="rId6"/>
    <p:sldId id="259" r:id="rId7"/>
    <p:sldId id="261" r:id="rId8"/>
    <p:sldId id="263" r:id="rId9"/>
    <p:sldId id="264" r:id="rId10"/>
    <p:sldId id="268" r:id="rId11"/>
    <p:sldId id="265" r:id="rId12"/>
    <p:sldId id="266" r:id="rId13"/>
    <p:sldId id="269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F2A9E-829D-4832-AF24-CC0A90D0DE7A}" type="datetimeFigureOut">
              <a:rPr lang="en-US" smtClean="0"/>
              <a:pPr/>
              <a:t>03/09/2023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A60F8-7318-4C66-8BC3-A0CAAFD46F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F2A9E-829D-4832-AF24-CC0A90D0DE7A}" type="datetimeFigureOut">
              <a:rPr lang="en-US" smtClean="0"/>
              <a:pPr/>
              <a:t>03/09/2023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A60F8-7318-4C66-8BC3-A0CAAFD46F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F2A9E-829D-4832-AF24-CC0A90D0DE7A}" type="datetimeFigureOut">
              <a:rPr lang="en-US" smtClean="0"/>
              <a:pPr/>
              <a:t>03/09/2023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A60F8-7318-4C66-8BC3-A0CAAFD46F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F2A9E-829D-4832-AF24-CC0A90D0DE7A}" type="datetimeFigureOut">
              <a:rPr lang="en-US" smtClean="0"/>
              <a:pPr/>
              <a:t>03/09/2023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A60F8-7318-4C66-8BC3-A0CAAFD46F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F2A9E-829D-4832-AF24-CC0A90D0DE7A}" type="datetimeFigureOut">
              <a:rPr lang="en-US" smtClean="0"/>
              <a:pPr/>
              <a:t>03/09/2023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A60F8-7318-4C66-8BC3-A0CAAFD46F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F2A9E-829D-4832-AF24-CC0A90D0DE7A}" type="datetimeFigureOut">
              <a:rPr lang="en-US" smtClean="0"/>
              <a:pPr/>
              <a:t>03/09/2023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A60F8-7318-4C66-8BC3-A0CAAFD46F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F2A9E-829D-4832-AF24-CC0A90D0DE7A}" type="datetimeFigureOut">
              <a:rPr lang="en-US" smtClean="0"/>
              <a:pPr/>
              <a:t>03/09/2023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A60F8-7318-4C66-8BC3-A0CAAFD46F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F2A9E-829D-4832-AF24-CC0A90D0DE7A}" type="datetimeFigureOut">
              <a:rPr lang="en-US" smtClean="0"/>
              <a:pPr/>
              <a:t>03/09/2023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A60F8-7318-4C66-8BC3-A0CAAFD46F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F2A9E-829D-4832-AF24-CC0A90D0DE7A}" type="datetimeFigureOut">
              <a:rPr lang="en-US" smtClean="0"/>
              <a:pPr/>
              <a:t>03/09/2023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A60F8-7318-4C66-8BC3-A0CAAFD46F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F2A9E-829D-4832-AF24-CC0A90D0DE7A}" type="datetimeFigureOut">
              <a:rPr lang="en-US" smtClean="0"/>
              <a:pPr/>
              <a:t>03/09/2023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A60F8-7318-4C66-8BC3-A0CAAFD46F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F2A9E-829D-4832-AF24-CC0A90D0DE7A}" type="datetimeFigureOut">
              <a:rPr lang="en-US" smtClean="0"/>
              <a:pPr/>
              <a:t>03/09/2023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A60F8-7318-4C66-8BC3-A0CAAFD46F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F2A9E-829D-4832-AF24-CC0A90D0DE7A}" type="datetimeFigureOut">
              <a:rPr lang="en-US" smtClean="0"/>
              <a:pPr/>
              <a:t>03/09/2023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2A60F8-7318-4C66-8BC3-A0CAAFD46F9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2017463"/>
            <a:ext cx="9144000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80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BRA &amp; PANTY SIZE </a:t>
            </a:r>
          </a:p>
          <a:p>
            <a:pPr algn="ctr"/>
            <a:r>
              <a:rPr lang="en-US" sz="80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MEASUREMENT</a:t>
            </a:r>
            <a:endParaRPr lang="en-US" sz="80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6170" y="76778"/>
            <a:ext cx="643753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54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SIZE MEASUREMENT</a:t>
            </a:r>
            <a:endParaRPr lang="en-US" sz="54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28596" y="1928802"/>
          <a:ext cx="4000528" cy="292608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500198"/>
                <a:gridCol w="1285884"/>
                <a:gridCol w="121444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Measure Range (cm)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Your Size</a:t>
                      </a:r>
                    </a:p>
                    <a:p>
                      <a:pPr algn="ctr"/>
                      <a:r>
                        <a:rPr lang="en-US" sz="2000" dirty="0" smtClean="0"/>
                        <a:t>(cm)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Your Size</a:t>
                      </a:r>
                    </a:p>
                    <a:p>
                      <a:pPr algn="ctr"/>
                      <a:r>
                        <a:rPr lang="en-US" sz="2000" dirty="0" smtClean="0"/>
                        <a:t>(inch)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63-67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65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30</a:t>
                      </a:r>
                      <a:endParaRPr lang="en-US" sz="1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68-72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70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32</a:t>
                      </a:r>
                      <a:endParaRPr lang="en-US" sz="1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73-77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75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34</a:t>
                      </a:r>
                      <a:endParaRPr lang="en-US" sz="1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78-82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80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36</a:t>
                      </a:r>
                      <a:endParaRPr lang="en-US" sz="1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83-87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85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38</a:t>
                      </a:r>
                      <a:endParaRPr lang="en-US" sz="1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88-92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90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40</a:t>
                      </a:r>
                      <a:endParaRPr lang="en-US" sz="1800" b="1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643438" y="1928802"/>
          <a:ext cx="3814762" cy="292608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028812"/>
                <a:gridCol w="178595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Different</a:t>
                      </a:r>
                    </a:p>
                    <a:p>
                      <a:pPr algn="ctr"/>
                      <a:r>
                        <a:rPr lang="en-US" sz="2000" dirty="0" smtClean="0"/>
                        <a:t>(2) – (1) cm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Cup Size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8-9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AA</a:t>
                      </a:r>
                      <a:endParaRPr lang="en-US" sz="1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10-11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A</a:t>
                      </a:r>
                      <a:endParaRPr lang="en-US" sz="1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12-13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B</a:t>
                      </a:r>
                      <a:endParaRPr lang="en-US" sz="1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14-15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C</a:t>
                      </a:r>
                      <a:endParaRPr lang="en-US" sz="1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16-18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D</a:t>
                      </a:r>
                      <a:endParaRPr lang="en-US" sz="1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19-21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E</a:t>
                      </a:r>
                      <a:endParaRPr lang="en-US" sz="18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00034" y="1282471"/>
            <a:ext cx="731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 smtClean="0">
                <a:latin typeface="+mn-lt"/>
              </a:rPr>
              <a:t>Example II</a:t>
            </a:r>
            <a:r>
              <a:rPr lang="en-US" dirty="0" smtClean="0">
                <a:latin typeface="+mn-lt"/>
              </a:rPr>
              <a:t>:	</a:t>
            </a:r>
            <a:r>
              <a:rPr lang="en-US" b="1" dirty="0" smtClean="0">
                <a:latin typeface="+mn-lt"/>
              </a:rPr>
              <a:t>Bust is 82 cm	and	Under bust is 95 cm</a:t>
            </a:r>
          </a:p>
          <a:p>
            <a:r>
              <a:rPr lang="en-US" dirty="0">
                <a:latin typeface="+mn-lt"/>
              </a:rPr>
              <a:t> </a:t>
            </a:r>
            <a:r>
              <a:rPr lang="en-US" dirty="0" smtClean="0">
                <a:latin typeface="+mn-lt"/>
              </a:rPr>
              <a:t>                  </a:t>
            </a:r>
            <a:endParaRPr lang="en-US" dirty="0">
              <a:latin typeface="+mn-lt"/>
            </a:endParaRPr>
          </a:p>
        </p:txBody>
      </p:sp>
      <p:sp>
        <p:nvSpPr>
          <p:cNvPr id="6" name="Oval 5"/>
          <p:cNvSpPr/>
          <p:nvPr/>
        </p:nvSpPr>
        <p:spPr>
          <a:xfrm>
            <a:off x="441164" y="3773630"/>
            <a:ext cx="4071966" cy="304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571472" y="5068685"/>
            <a:ext cx="731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 smtClean="0">
                <a:latin typeface="+mn-lt"/>
              </a:rPr>
              <a:t>Different between bust and under bust</a:t>
            </a:r>
            <a:r>
              <a:rPr lang="en-US" b="1" dirty="0" smtClean="0">
                <a:latin typeface="+mn-lt"/>
              </a:rPr>
              <a:t>:	95     -     80     =     15</a:t>
            </a:r>
            <a:endParaRPr lang="en-US" dirty="0" smtClean="0">
              <a:latin typeface="+mn-lt"/>
            </a:endParaRPr>
          </a:p>
          <a:p>
            <a:r>
              <a:rPr lang="en-US" dirty="0">
                <a:latin typeface="+mn-lt"/>
              </a:rPr>
              <a:t> </a:t>
            </a:r>
            <a:r>
              <a:rPr lang="en-US" dirty="0" smtClean="0">
                <a:latin typeface="+mn-lt"/>
              </a:rPr>
              <a:t>                  </a:t>
            </a:r>
            <a:endParaRPr lang="en-US" dirty="0">
              <a:latin typeface="+mn-lt"/>
            </a:endParaRPr>
          </a:p>
        </p:txBody>
      </p:sp>
      <p:sp>
        <p:nvSpPr>
          <p:cNvPr id="8" name="Oval 7"/>
          <p:cNvSpPr/>
          <p:nvPr/>
        </p:nvSpPr>
        <p:spPr>
          <a:xfrm>
            <a:off x="4676764" y="3787484"/>
            <a:ext cx="3786214" cy="2857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14282" y="5666509"/>
            <a:ext cx="87154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S</a:t>
            </a:r>
            <a:r>
              <a:rPr lang="en-US" b="1" dirty="0" smtClean="0">
                <a:solidFill>
                  <a:srgbClr val="FF0000"/>
                </a:solidFill>
              </a:rPr>
              <a:t>ize that the person should wear is 36C (Sabina size identification is based on inch basis)</a:t>
            </a:r>
            <a:endParaRPr lang="en-US" dirty="0" smtClean="0">
              <a:solidFill>
                <a:srgbClr val="FF0000"/>
              </a:solidFill>
              <a:latin typeface="+mn-lt"/>
            </a:endParaRPr>
          </a:p>
          <a:p>
            <a:pPr algn="ctr"/>
            <a:r>
              <a:rPr lang="en-US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dirty="0" smtClean="0">
                <a:solidFill>
                  <a:srgbClr val="FF0000"/>
                </a:solidFill>
                <a:latin typeface="+mn-lt"/>
              </a:rPr>
              <a:t>                  </a:t>
            </a:r>
            <a:endParaRPr lang="en-US" dirty="0">
              <a:solidFill>
                <a:srgbClr val="FF000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/>
      <p:bldP spid="8" grpId="0" animBg="1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Content Placeholder 6" descr="b-03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209800" y="1836754"/>
            <a:ext cx="4114800" cy="4021138"/>
          </a:xfrm>
        </p:spPr>
      </p:pic>
      <p:sp>
        <p:nvSpPr>
          <p:cNvPr id="8" name="Rectangle 7"/>
          <p:cNvSpPr/>
          <p:nvPr/>
        </p:nvSpPr>
        <p:spPr>
          <a:xfrm>
            <a:off x="206170" y="76778"/>
            <a:ext cx="643753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54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SIZE MEASUREMENT</a:t>
            </a:r>
            <a:endParaRPr lang="en-US" sz="54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1472" y="1214422"/>
            <a:ext cx="8001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How to identify panty size?</a:t>
            </a:r>
            <a:endParaRPr lang="en-US" sz="2400" b="1" dirty="0"/>
          </a:p>
        </p:txBody>
      </p:sp>
      <p:sp>
        <p:nvSpPr>
          <p:cNvPr id="11" name="TextBox 6"/>
          <p:cNvSpPr txBox="1">
            <a:spLocks noChangeArrowheads="1"/>
          </p:cNvSpPr>
          <p:nvPr/>
        </p:nvSpPr>
        <p:spPr bwMode="auto">
          <a:xfrm>
            <a:off x="1281114" y="5917188"/>
            <a:ext cx="643415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+mn-lt"/>
              </a:rPr>
              <a:t>** Measurement tape must pass the widest points on hip **</a:t>
            </a:r>
            <a:endParaRPr lang="th-TH" sz="3200" b="1" dirty="0">
              <a:solidFill>
                <a:srgbClr val="FF000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1403648" y="1916832"/>
          <a:ext cx="5867400" cy="292608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600200"/>
                <a:gridCol w="2057400"/>
                <a:gridCol w="2209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Size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Hip Measure (cm)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Hip measure (inch)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b="1" dirty="0" smtClean="0"/>
                        <a:t>S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80-88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31-34</a:t>
                      </a:r>
                      <a:endParaRPr lang="en-US" sz="1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b="1" dirty="0" smtClean="0"/>
                        <a:t>M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smtClean="0"/>
                        <a:t>85-93*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33-36</a:t>
                      </a:r>
                      <a:endParaRPr lang="en-US" sz="1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b="1" dirty="0" smtClean="0"/>
                        <a:t>L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smtClean="0"/>
                        <a:t>90*-98**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35-38</a:t>
                      </a:r>
                      <a:endParaRPr lang="en-US" sz="1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b="1" dirty="0" smtClean="0"/>
                        <a:t>XL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smtClean="0"/>
                        <a:t>95**-</a:t>
                      </a:r>
                      <a:r>
                        <a:rPr lang="en-US" sz="1800" b="1" dirty="0" smtClean="0"/>
                        <a:t>103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37-40</a:t>
                      </a:r>
                      <a:endParaRPr lang="en-US" sz="1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b="1" dirty="0" smtClean="0"/>
                        <a:t>LL (XXL)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100-108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39-42</a:t>
                      </a:r>
                      <a:endParaRPr lang="en-US" sz="1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b="1" dirty="0" smtClean="0"/>
                        <a:t>EL (XXXL)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105-113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41-43</a:t>
                      </a:r>
                      <a:endParaRPr lang="en-US" sz="18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Rectangle 10"/>
          <p:cNvSpPr/>
          <p:nvPr/>
        </p:nvSpPr>
        <p:spPr>
          <a:xfrm>
            <a:off x="206170" y="76778"/>
            <a:ext cx="643753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54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SIZE MEASUREMENT</a:t>
            </a:r>
            <a:endParaRPr lang="en-US" sz="54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85720" y="1181385"/>
            <a:ext cx="84296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Panty size identification chart</a:t>
            </a:r>
            <a:endParaRPr lang="en-US" sz="2400" b="1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5157192"/>
            <a:ext cx="8050125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06170" y="76778"/>
            <a:ext cx="643753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54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SIZE MEASUREMENT</a:t>
            </a:r>
            <a:endParaRPr lang="en-US" sz="54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57158" y="1571612"/>
            <a:ext cx="8382000" cy="5029200"/>
          </a:xfrm>
        </p:spPr>
        <p:txBody>
          <a:bodyPr/>
          <a:lstStyle/>
          <a:p>
            <a:pPr marL="530225" indent="-530225" eaLnBrk="1" hangingPunct="1"/>
            <a:r>
              <a:rPr lang="en-US" sz="2400" b="1" dirty="0" smtClean="0"/>
              <a:t>More than 70% of women are wearing the wrong size </a:t>
            </a:r>
          </a:p>
          <a:p>
            <a:pPr marL="530225" indent="-530225" eaLnBrk="1" hangingPunct="1">
              <a:buNone/>
            </a:pPr>
            <a:endParaRPr lang="en-US" sz="1600" b="1" dirty="0" smtClean="0"/>
          </a:p>
          <a:p>
            <a:pPr marL="530225" indent="-530225" eaLnBrk="1" hangingPunct="1"/>
            <a:r>
              <a:rPr lang="en-US" sz="2400" b="1" dirty="0" smtClean="0"/>
              <a:t>Based on what they used to </a:t>
            </a:r>
          </a:p>
          <a:p>
            <a:pPr marL="530225" indent="-530225" eaLnBrk="1" hangingPunct="1">
              <a:buNone/>
            </a:pPr>
            <a:endParaRPr lang="en-US" sz="1600" b="1" dirty="0" smtClean="0"/>
          </a:p>
          <a:p>
            <a:pPr marL="530225" indent="-530225" eaLnBrk="1" hangingPunct="1"/>
            <a:r>
              <a:rPr lang="en-US" sz="2400" b="1" dirty="0" smtClean="0"/>
              <a:t>No idea for the correct size</a:t>
            </a:r>
          </a:p>
          <a:p>
            <a:pPr marL="530225" indent="-530225" eaLnBrk="1" hangingPunct="1"/>
            <a:endParaRPr lang="en-US" sz="1600" b="1" dirty="0" smtClean="0"/>
          </a:p>
          <a:p>
            <a:pPr marL="530225" indent="-530225" eaLnBrk="1" hangingPunct="1"/>
            <a:r>
              <a:rPr lang="en-US" sz="2400" b="1" dirty="0" smtClean="0"/>
              <a:t>Uncomfortable while wearing</a:t>
            </a:r>
          </a:p>
          <a:p>
            <a:pPr marL="530225" indent="-530225" eaLnBrk="1" hangingPunct="1"/>
            <a:endParaRPr lang="en-US" sz="1600" b="1" dirty="0" smtClean="0"/>
          </a:p>
          <a:p>
            <a:pPr marL="530225" indent="-530225" eaLnBrk="1" hangingPunct="1"/>
            <a:r>
              <a:rPr lang="en-US" sz="2400" b="1" dirty="0" smtClean="0"/>
              <a:t>Do not utilize the real product quality</a:t>
            </a:r>
          </a:p>
          <a:p>
            <a:pPr marL="530225" indent="-530225" eaLnBrk="1" hangingPunct="1">
              <a:buNone/>
            </a:pPr>
            <a:endParaRPr lang="en-US" sz="1600" b="1" dirty="0" smtClean="0"/>
          </a:p>
          <a:p>
            <a:pPr marL="530225" indent="-530225" eaLnBrk="1" hangingPunct="1"/>
            <a:r>
              <a:rPr lang="en-US" sz="2400" b="1" dirty="0" smtClean="0"/>
              <a:t>Sizes are differ among collections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b-0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1910418"/>
            <a:ext cx="3197225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2" descr="b-01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29186" y="1910418"/>
            <a:ext cx="3197225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819228" y="5048920"/>
            <a:ext cx="1447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Bust</a:t>
            </a:r>
            <a:endParaRPr lang="en-US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462566" y="5048920"/>
            <a:ext cx="2514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Under Bust</a:t>
            </a:r>
            <a:endParaRPr lang="en-US" sz="2800" b="1" dirty="0"/>
          </a:p>
        </p:txBody>
      </p:sp>
      <p:sp>
        <p:nvSpPr>
          <p:cNvPr id="8" name="Rectangle 7"/>
          <p:cNvSpPr/>
          <p:nvPr/>
        </p:nvSpPr>
        <p:spPr>
          <a:xfrm>
            <a:off x="206170" y="76778"/>
            <a:ext cx="643753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54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SIZE MEASUREMENT</a:t>
            </a:r>
            <a:endParaRPr lang="en-US" sz="54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71472" y="1214422"/>
            <a:ext cx="8001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What do we have to measure to identify bra size ?</a:t>
            </a:r>
            <a:endParaRPr lang="en-US" sz="2400" b="1" dirty="0"/>
          </a:p>
        </p:txBody>
      </p:sp>
      <p:sp>
        <p:nvSpPr>
          <p:cNvPr id="12" name="Down Arrow 11"/>
          <p:cNvSpPr/>
          <p:nvPr/>
        </p:nvSpPr>
        <p:spPr>
          <a:xfrm>
            <a:off x="2285984" y="5572140"/>
            <a:ext cx="428628" cy="357190"/>
          </a:xfrm>
          <a:prstGeom prst="downArrow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Down Arrow 12"/>
          <p:cNvSpPr/>
          <p:nvPr/>
        </p:nvSpPr>
        <p:spPr>
          <a:xfrm>
            <a:off x="6572264" y="5572140"/>
            <a:ext cx="428628" cy="357190"/>
          </a:xfrm>
          <a:prstGeom prst="downArrow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357818" y="5857892"/>
            <a:ext cx="27860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</a:rPr>
              <a:t>Body Width</a:t>
            </a:r>
            <a:endParaRPr lang="en-US" sz="2800" b="1" dirty="0">
              <a:solidFill>
                <a:srgbClr val="C0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42976" y="5857892"/>
            <a:ext cx="27860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</a:rPr>
              <a:t>Cup Size</a:t>
            </a:r>
            <a:endParaRPr lang="en-US" sz="2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2" grpId="0" animBg="1"/>
      <p:bldP spid="13" grpId="0" animBg="1"/>
      <p:bldP spid="14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685800" y="2438400"/>
          <a:ext cx="5029200" cy="292608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514600"/>
                <a:gridCol w="25146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Different</a:t>
                      </a:r>
                    </a:p>
                    <a:p>
                      <a:pPr algn="ctr"/>
                      <a:r>
                        <a:rPr lang="en-US" sz="2000" dirty="0" smtClean="0"/>
                        <a:t>(2) – (1) cm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Cup Size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8-9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AA</a:t>
                      </a:r>
                      <a:endParaRPr lang="en-US" sz="1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10-11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A</a:t>
                      </a:r>
                      <a:endParaRPr lang="en-US" sz="1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12-13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B</a:t>
                      </a:r>
                      <a:endParaRPr lang="en-US" sz="1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14-15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C</a:t>
                      </a:r>
                      <a:endParaRPr lang="en-US" sz="1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16-18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D</a:t>
                      </a:r>
                      <a:endParaRPr lang="en-US" sz="1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19-21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E</a:t>
                      </a:r>
                      <a:endParaRPr lang="en-US" sz="1800" b="1" dirty="0"/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7" name="Group 6"/>
          <p:cNvGrpSpPr/>
          <p:nvPr/>
        </p:nvGrpSpPr>
        <p:grpSpPr>
          <a:xfrm>
            <a:off x="5786446" y="1752600"/>
            <a:ext cx="3276600" cy="3871913"/>
            <a:chOff x="5867400" y="1752600"/>
            <a:chExt cx="3276600" cy="3871913"/>
          </a:xfrm>
        </p:grpSpPr>
        <p:pic>
          <p:nvPicPr>
            <p:cNvPr id="4" name="Picture 6" descr="how to measure size.gif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867400" y="1752600"/>
              <a:ext cx="2743200" cy="38719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TextBox 4"/>
            <p:cNvSpPr txBox="1"/>
            <p:nvPr/>
          </p:nvSpPr>
          <p:spPr>
            <a:xfrm>
              <a:off x="8305800" y="3429000"/>
              <a:ext cx="838200" cy="381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Bust</a:t>
              </a:r>
              <a:endParaRPr lang="en-US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8305800" y="4001869"/>
              <a:ext cx="838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Under</a:t>
              </a:r>
            </a:p>
            <a:p>
              <a:r>
                <a:rPr lang="en-US" dirty="0" smtClean="0"/>
                <a:t>Bust</a:t>
              </a:r>
              <a:endParaRPr lang="en-US" dirty="0"/>
            </a:p>
          </p:txBody>
        </p:sp>
      </p:grpSp>
      <p:sp>
        <p:nvSpPr>
          <p:cNvPr id="8" name="Rectangle 7"/>
          <p:cNvSpPr/>
          <p:nvPr/>
        </p:nvSpPr>
        <p:spPr>
          <a:xfrm>
            <a:off x="206170" y="76778"/>
            <a:ext cx="643753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54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SIZE MEASUREMENT</a:t>
            </a:r>
            <a:endParaRPr lang="en-US" sz="54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5720" y="1395699"/>
            <a:ext cx="84296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How to identify cup size if the chart does not available ?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533400" y="1785926"/>
          <a:ext cx="8153400" cy="4465320"/>
        </p:xfrm>
        <a:graphic>
          <a:graphicData uri="http://schemas.openxmlformats.org/drawingml/2006/table">
            <a:tbl>
              <a:tblPr/>
              <a:tblGrid>
                <a:gridCol w="1047570"/>
                <a:gridCol w="933630"/>
                <a:gridCol w="838200"/>
                <a:gridCol w="838200"/>
                <a:gridCol w="838200"/>
                <a:gridCol w="914400"/>
                <a:gridCol w="914400"/>
                <a:gridCol w="914400"/>
                <a:gridCol w="914400"/>
              </a:tblGrid>
              <a:tr h="19812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latin typeface="Verdana"/>
                        </a:rPr>
                        <a:t>Under Bust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latin typeface="Verdana"/>
                        </a:rPr>
                        <a:t>Bust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latin typeface="Verdana"/>
                        </a:rPr>
                        <a:t>Bust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352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latin typeface="Verdana"/>
                        </a:rPr>
                        <a:t>Cup Size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981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FFFFFF"/>
                          </a:solidFill>
                          <a:latin typeface="Verdana"/>
                        </a:rPr>
                        <a:t>CM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latin typeface="Verdana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latin typeface="Verdana"/>
                        </a:rPr>
                        <a:t>Inch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latin typeface="Verdana"/>
                        </a:rPr>
                        <a:t>AA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latin typeface="Verdana"/>
                        </a:rPr>
                        <a:t>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latin typeface="Verdana"/>
                        </a:rPr>
                        <a:t>B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latin typeface="Verdana"/>
                        </a:rPr>
                        <a:t>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latin typeface="Verdana"/>
                        </a:rPr>
                        <a:t>D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latin typeface="Verdana"/>
                        </a:rPr>
                        <a:t>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</a:tr>
              <a:tr h="28956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63-67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65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30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73-74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75-76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77-78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79-80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81-83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68-72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70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32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78-79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80-81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82-83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84-85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86-88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89-91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73-77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75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83-84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85-86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87-88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89-90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91-93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94-96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78-82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80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36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88-89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90-91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92-93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94-95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96-98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99-100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83-87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85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38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93-94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95-96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97-98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99-100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101-103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104-106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88-92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90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40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98-99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100-101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102-103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104-105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106-108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109-111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93-97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95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42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105-106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107-108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109-110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111-113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114-116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98-102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44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110-111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112-113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114-115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116-118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119-121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103-107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105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46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117-118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119-120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121-123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124-126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108-112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110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48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122-123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124-125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126-128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129-131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113-117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115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50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127-128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129-130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131-133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134-136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118-122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120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52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132-133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134-135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136-138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139-141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206170" y="76778"/>
            <a:ext cx="643753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54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SIZE MEASUREMENT</a:t>
            </a:r>
            <a:endParaRPr lang="en-US" sz="54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5720" y="1181385"/>
            <a:ext cx="84296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Bra size identification chart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>
            <a:spLocks noGrp="1"/>
          </p:cNvSpPr>
          <p:nvPr>
            <p:ph idx="1"/>
          </p:nvPr>
        </p:nvSpPr>
        <p:spPr>
          <a:xfrm>
            <a:off x="1214414" y="2500306"/>
            <a:ext cx="7215238" cy="3143272"/>
          </a:xfrm>
        </p:spPr>
        <p:txBody>
          <a:bodyPr/>
          <a:lstStyle/>
          <a:p>
            <a:pPr>
              <a:buNone/>
            </a:pPr>
            <a:r>
              <a:rPr lang="th-TH" sz="2600" dirty="0" smtClean="0"/>
              <a:t> </a:t>
            </a:r>
            <a:endParaRPr lang="en-US" sz="2600" dirty="0" smtClean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357290" y="2214554"/>
          <a:ext cx="6858000" cy="292608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590800"/>
                <a:gridCol w="2133600"/>
                <a:gridCol w="21336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Measure Range (cm)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Your Size</a:t>
                      </a:r>
                    </a:p>
                    <a:p>
                      <a:pPr algn="ctr"/>
                      <a:r>
                        <a:rPr lang="en-US" sz="2000" dirty="0" smtClean="0"/>
                        <a:t>(cm)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Your Size</a:t>
                      </a:r>
                    </a:p>
                    <a:p>
                      <a:pPr algn="ctr"/>
                      <a:r>
                        <a:rPr lang="en-US" sz="2000" dirty="0" smtClean="0"/>
                        <a:t>(inch)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63-67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65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30</a:t>
                      </a:r>
                      <a:endParaRPr lang="en-US" sz="1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68-72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70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32</a:t>
                      </a:r>
                      <a:endParaRPr lang="en-US" sz="1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73-77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75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34</a:t>
                      </a:r>
                      <a:endParaRPr lang="en-US" sz="1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78-82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80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36</a:t>
                      </a:r>
                      <a:endParaRPr lang="en-US" sz="1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83-87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85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38</a:t>
                      </a:r>
                      <a:endParaRPr lang="en-US" sz="1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88-92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90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40</a:t>
                      </a:r>
                      <a:endParaRPr lang="en-US" sz="18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206170" y="76778"/>
            <a:ext cx="643753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54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SIZE MEASUREMENT</a:t>
            </a:r>
            <a:endParaRPr lang="en-US" sz="54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5720" y="1395699"/>
            <a:ext cx="84296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What if the measurement does not fall into the available size?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533400" y="1714488"/>
          <a:ext cx="8153400" cy="4465320"/>
        </p:xfrm>
        <a:graphic>
          <a:graphicData uri="http://schemas.openxmlformats.org/drawingml/2006/table">
            <a:tbl>
              <a:tblPr/>
              <a:tblGrid>
                <a:gridCol w="1047570"/>
                <a:gridCol w="933630"/>
                <a:gridCol w="838200"/>
                <a:gridCol w="838200"/>
                <a:gridCol w="838200"/>
                <a:gridCol w="914400"/>
                <a:gridCol w="914400"/>
                <a:gridCol w="914400"/>
                <a:gridCol w="914400"/>
              </a:tblGrid>
              <a:tr h="19812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latin typeface="Verdana"/>
                        </a:rPr>
                        <a:t>Under Bust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latin typeface="Verdana"/>
                        </a:rPr>
                        <a:t>Bust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latin typeface="Verdana"/>
                        </a:rPr>
                        <a:t>Bust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352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latin typeface="Verdana"/>
                        </a:rPr>
                        <a:t>Cup Size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981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latin typeface="Verdana"/>
                        </a:rPr>
                        <a:t>Sabina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latin typeface="Verdana"/>
                        </a:rPr>
                        <a:t>Inch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latin typeface="Verdana"/>
                        </a:rPr>
                        <a:t>AA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latin typeface="Verdana"/>
                        </a:rPr>
                        <a:t>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latin typeface="Verdana"/>
                        </a:rPr>
                        <a:t>B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latin typeface="Verdana"/>
                        </a:rPr>
                        <a:t>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latin typeface="Verdana"/>
                        </a:rPr>
                        <a:t>D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latin typeface="Verdana"/>
                        </a:rPr>
                        <a:t>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</a:tr>
              <a:tr h="28956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63-67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65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30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73-74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75-76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77-78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79-80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81-83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68-72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70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32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78-79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80-81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82-83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84-85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86-88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89-91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73-77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75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83-84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85-86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87-88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89-90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91-93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94-96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78-82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80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36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88-89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90-91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92-93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94-95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96-98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99-100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83-87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85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38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93-94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95-96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97-98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99-100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101-103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104-106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88-92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90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40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98-99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100-101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102-103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104-105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106-108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109-111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93-97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95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42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105-106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107-108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109-110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111-113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114-116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98-102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44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110-111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112-113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114-115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116-118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119-121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103-107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105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46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117-118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119-120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121-123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124-126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108-112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110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48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122-123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124-125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126-128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129-131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113-117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115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50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127-128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129-130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131-133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134-136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118-122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120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52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132-133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134-135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136-138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139-141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</a:tr>
            </a:tbl>
          </a:graphicData>
        </a:graphic>
      </p:graphicFrame>
      <p:sp>
        <p:nvSpPr>
          <p:cNvPr id="3" name="Oval 2"/>
          <p:cNvSpPr/>
          <p:nvPr/>
        </p:nvSpPr>
        <p:spPr>
          <a:xfrm>
            <a:off x="1600200" y="3162288"/>
            <a:ext cx="1752600" cy="304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6858000" y="3162288"/>
            <a:ext cx="914400" cy="304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06170" y="76778"/>
            <a:ext cx="643753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54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SIZE MEASUREMENT</a:t>
            </a:r>
            <a:endParaRPr lang="en-US" sz="54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0034" y="1214422"/>
            <a:ext cx="731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 smtClean="0">
                <a:latin typeface="+mn-lt"/>
              </a:rPr>
              <a:t>Example I</a:t>
            </a:r>
            <a:r>
              <a:rPr lang="en-US" dirty="0" smtClean="0">
                <a:latin typeface="+mn-lt"/>
              </a:rPr>
              <a:t>:	</a:t>
            </a:r>
            <a:r>
              <a:rPr lang="en-US" b="1" dirty="0" smtClean="0">
                <a:latin typeface="+mn-lt"/>
              </a:rPr>
              <a:t>Bust is 73 cm	and	Under bust is 92 cm</a:t>
            </a:r>
          </a:p>
          <a:p>
            <a:r>
              <a:rPr lang="en-US" dirty="0">
                <a:latin typeface="+mn-lt"/>
              </a:rPr>
              <a:t> </a:t>
            </a:r>
            <a:r>
              <a:rPr lang="en-US" dirty="0" smtClean="0">
                <a:latin typeface="+mn-lt"/>
              </a:rPr>
              <a:t>                  </a:t>
            </a:r>
            <a:endParaRPr lang="en-US" dirty="0"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4282" y="6211669"/>
            <a:ext cx="87154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S</a:t>
            </a:r>
            <a:r>
              <a:rPr lang="en-US" b="1" dirty="0" smtClean="0">
                <a:solidFill>
                  <a:srgbClr val="FF0000"/>
                </a:solidFill>
              </a:rPr>
              <a:t>ize that the person should wear is 34D (Sabina size identification is based on inch basis)</a:t>
            </a:r>
            <a:endParaRPr lang="en-US" dirty="0" smtClean="0">
              <a:solidFill>
                <a:srgbClr val="FF0000"/>
              </a:solidFill>
              <a:latin typeface="+mn-lt"/>
            </a:endParaRPr>
          </a:p>
          <a:p>
            <a:pPr algn="ctr"/>
            <a:r>
              <a:rPr lang="en-US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dirty="0" smtClean="0">
                <a:solidFill>
                  <a:srgbClr val="FF0000"/>
                </a:solidFill>
                <a:latin typeface="+mn-lt"/>
              </a:rPr>
              <a:t>                  </a:t>
            </a:r>
            <a:endParaRPr lang="en-US" dirty="0">
              <a:solidFill>
                <a:srgbClr val="FF000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6170" y="76778"/>
            <a:ext cx="643753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54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SIZE MEASUREMENT</a:t>
            </a:r>
            <a:endParaRPr lang="en-US" sz="54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28596" y="1928802"/>
          <a:ext cx="4000528" cy="292608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500198"/>
                <a:gridCol w="1285884"/>
                <a:gridCol w="121444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Measure Range (cm)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Your Size</a:t>
                      </a:r>
                    </a:p>
                    <a:p>
                      <a:pPr algn="ctr"/>
                      <a:r>
                        <a:rPr lang="en-US" sz="2000" dirty="0" smtClean="0"/>
                        <a:t>(cm)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Your Size</a:t>
                      </a:r>
                    </a:p>
                    <a:p>
                      <a:pPr algn="ctr"/>
                      <a:r>
                        <a:rPr lang="en-US" sz="2000" dirty="0" smtClean="0"/>
                        <a:t>(inch)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63-67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65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30</a:t>
                      </a:r>
                      <a:endParaRPr lang="en-US" sz="1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68-72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70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32</a:t>
                      </a:r>
                      <a:endParaRPr lang="en-US" sz="1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73-77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75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34</a:t>
                      </a:r>
                      <a:endParaRPr lang="en-US" sz="1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78-82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80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36</a:t>
                      </a:r>
                      <a:endParaRPr lang="en-US" sz="1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83-87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85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38</a:t>
                      </a:r>
                      <a:endParaRPr lang="en-US" sz="1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88-92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90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40</a:t>
                      </a:r>
                      <a:endParaRPr lang="en-US" sz="1800" b="1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643438" y="1928802"/>
          <a:ext cx="3814762" cy="292608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028812"/>
                <a:gridCol w="178595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Different</a:t>
                      </a:r>
                    </a:p>
                    <a:p>
                      <a:pPr algn="ctr"/>
                      <a:r>
                        <a:rPr lang="en-US" sz="2000" dirty="0" smtClean="0"/>
                        <a:t>(2) – (1) cm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Cup Size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8-9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AA</a:t>
                      </a:r>
                      <a:endParaRPr lang="en-US" sz="1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10-11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A</a:t>
                      </a:r>
                      <a:endParaRPr lang="en-US" sz="1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12-13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B</a:t>
                      </a:r>
                      <a:endParaRPr lang="en-US" sz="1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14-15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C</a:t>
                      </a:r>
                      <a:endParaRPr lang="en-US" sz="1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16-18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D</a:t>
                      </a:r>
                      <a:endParaRPr lang="en-US" sz="18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19-21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E</a:t>
                      </a:r>
                      <a:endParaRPr lang="en-US" sz="18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00034" y="1282471"/>
            <a:ext cx="731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 smtClean="0">
                <a:latin typeface="+mn-lt"/>
              </a:rPr>
              <a:t>Example I</a:t>
            </a:r>
            <a:r>
              <a:rPr lang="en-US" dirty="0" smtClean="0">
                <a:latin typeface="+mn-lt"/>
              </a:rPr>
              <a:t>:	</a:t>
            </a:r>
            <a:r>
              <a:rPr lang="en-US" b="1" dirty="0" smtClean="0">
                <a:latin typeface="+mn-lt"/>
              </a:rPr>
              <a:t>Bust is 73 cm	and	Under bust is 92 cm</a:t>
            </a:r>
          </a:p>
          <a:p>
            <a:r>
              <a:rPr lang="en-US" dirty="0">
                <a:latin typeface="+mn-lt"/>
              </a:rPr>
              <a:t> </a:t>
            </a:r>
            <a:r>
              <a:rPr lang="en-US" dirty="0" smtClean="0">
                <a:latin typeface="+mn-lt"/>
              </a:rPr>
              <a:t>                  </a:t>
            </a:r>
            <a:endParaRPr lang="en-US" dirty="0">
              <a:latin typeface="+mn-lt"/>
            </a:endParaRPr>
          </a:p>
        </p:txBody>
      </p:sp>
      <p:sp>
        <p:nvSpPr>
          <p:cNvPr id="6" name="Oval 5"/>
          <p:cNvSpPr/>
          <p:nvPr/>
        </p:nvSpPr>
        <p:spPr>
          <a:xfrm>
            <a:off x="428596" y="3409952"/>
            <a:ext cx="4071966" cy="304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571472" y="5068685"/>
            <a:ext cx="731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 smtClean="0">
                <a:latin typeface="+mn-lt"/>
              </a:rPr>
              <a:t>Different between bust and under bust</a:t>
            </a:r>
            <a:r>
              <a:rPr lang="en-US" b="1" dirty="0" smtClean="0">
                <a:latin typeface="+mn-lt"/>
              </a:rPr>
              <a:t>:	92     -     75     =     17</a:t>
            </a:r>
            <a:endParaRPr lang="en-US" dirty="0" smtClean="0">
              <a:latin typeface="+mn-lt"/>
            </a:endParaRPr>
          </a:p>
          <a:p>
            <a:r>
              <a:rPr lang="en-US" dirty="0">
                <a:latin typeface="+mn-lt"/>
              </a:rPr>
              <a:t> </a:t>
            </a:r>
            <a:r>
              <a:rPr lang="en-US" dirty="0" smtClean="0">
                <a:latin typeface="+mn-lt"/>
              </a:rPr>
              <a:t>                  </a:t>
            </a:r>
            <a:endParaRPr lang="en-US" dirty="0">
              <a:latin typeface="+mn-lt"/>
            </a:endParaRPr>
          </a:p>
        </p:txBody>
      </p:sp>
      <p:sp>
        <p:nvSpPr>
          <p:cNvPr id="8" name="Oval 7"/>
          <p:cNvSpPr/>
          <p:nvPr/>
        </p:nvSpPr>
        <p:spPr>
          <a:xfrm>
            <a:off x="4643438" y="4143380"/>
            <a:ext cx="3786214" cy="2857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14282" y="5666509"/>
            <a:ext cx="87154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S</a:t>
            </a:r>
            <a:r>
              <a:rPr lang="en-US" b="1" dirty="0" smtClean="0">
                <a:solidFill>
                  <a:srgbClr val="FF0000"/>
                </a:solidFill>
              </a:rPr>
              <a:t>ize that the person should wear is 34D (Sabina size identification is based on inch basis)</a:t>
            </a:r>
            <a:endParaRPr lang="en-US" dirty="0" smtClean="0">
              <a:solidFill>
                <a:srgbClr val="FF0000"/>
              </a:solidFill>
              <a:latin typeface="+mn-lt"/>
            </a:endParaRPr>
          </a:p>
          <a:p>
            <a:pPr algn="ctr"/>
            <a:r>
              <a:rPr lang="en-US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dirty="0" smtClean="0">
                <a:solidFill>
                  <a:srgbClr val="FF0000"/>
                </a:solidFill>
                <a:latin typeface="+mn-lt"/>
              </a:rPr>
              <a:t>                  </a:t>
            </a:r>
            <a:endParaRPr lang="en-US" dirty="0">
              <a:solidFill>
                <a:srgbClr val="FF000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/>
      <p:bldP spid="8" grpId="0" animBg="1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533400" y="1643050"/>
          <a:ext cx="8153400" cy="4465320"/>
        </p:xfrm>
        <a:graphic>
          <a:graphicData uri="http://schemas.openxmlformats.org/drawingml/2006/table">
            <a:tbl>
              <a:tblPr/>
              <a:tblGrid>
                <a:gridCol w="1047570"/>
                <a:gridCol w="933630"/>
                <a:gridCol w="838200"/>
                <a:gridCol w="838200"/>
                <a:gridCol w="838200"/>
                <a:gridCol w="914400"/>
                <a:gridCol w="914400"/>
                <a:gridCol w="914400"/>
                <a:gridCol w="914400"/>
              </a:tblGrid>
              <a:tr h="19812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latin typeface="Verdana"/>
                        </a:rPr>
                        <a:t>Under Bust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latin typeface="Verdana"/>
                        </a:rPr>
                        <a:t>Bust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latin typeface="Verdana"/>
                        </a:rPr>
                        <a:t>Bust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352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latin typeface="Verdana"/>
                        </a:rPr>
                        <a:t>Cup Size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981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latin typeface="Verdana"/>
                        </a:rPr>
                        <a:t>Sabina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latin typeface="Verdana"/>
                        </a:rPr>
                        <a:t>Inch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latin typeface="Verdana"/>
                        </a:rPr>
                        <a:t>AA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latin typeface="Verdana"/>
                        </a:rPr>
                        <a:t>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latin typeface="Verdana"/>
                        </a:rPr>
                        <a:t>B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latin typeface="Verdana"/>
                        </a:rPr>
                        <a:t>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latin typeface="Verdana"/>
                        </a:rPr>
                        <a:t>D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latin typeface="Verdana"/>
                        </a:rPr>
                        <a:t>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</a:tr>
              <a:tr h="28956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63-67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65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30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73-74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75-76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77-78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79-80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81-83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68-72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70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32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78-79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80-81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82-83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84-85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86-88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89-91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73-77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75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83-84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85-86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87-88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89-90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91-93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94-96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78-82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80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36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88-89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90-91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92-93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94-95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96-98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99-100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83-87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85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38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93-94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95-96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97-98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99-100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101-103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104-106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88-92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90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40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98-99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100-101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102-103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104-105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106-108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109-111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93-97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95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42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105-106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107-108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109-110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111-113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114-116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98-102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44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110-111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112-113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114-115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116-118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119-121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103-107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105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46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117-118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119-120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121-123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124-126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108-112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110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48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122-123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124-125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126-128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129-131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113-117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115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50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127-128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129-130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131-133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134-136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0EC"/>
                    </a:solidFill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118-122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120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52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132-133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134-135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136-138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139-141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</a:tr>
            </a:tbl>
          </a:graphicData>
        </a:graphic>
      </p:graphicFrame>
      <p:sp>
        <p:nvSpPr>
          <p:cNvPr id="9" name="Oval 8"/>
          <p:cNvSpPr/>
          <p:nvPr/>
        </p:nvSpPr>
        <p:spPr>
          <a:xfrm>
            <a:off x="1600200" y="3395650"/>
            <a:ext cx="1752600" cy="304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5943600" y="3395650"/>
            <a:ext cx="914400" cy="304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06170" y="76778"/>
            <a:ext cx="643753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54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SIZE MEASUREMENT</a:t>
            </a:r>
            <a:endParaRPr lang="en-US" sz="54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00034" y="1139595"/>
            <a:ext cx="731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 smtClean="0">
                <a:latin typeface="+mn-lt"/>
              </a:rPr>
              <a:t>Example II</a:t>
            </a:r>
            <a:r>
              <a:rPr lang="en-US" dirty="0" smtClean="0">
                <a:latin typeface="+mn-lt"/>
              </a:rPr>
              <a:t>:	</a:t>
            </a:r>
            <a:r>
              <a:rPr lang="en-US" b="1" dirty="0" smtClean="0">
                <a:latin typeface="+mn-lt"/>
              </a:rPr>
              <a:t>Bust is 82 cm	and	Under bust is 95 cm</a:t>
            </a:r>
          </a:p>
          <a:p>
            <a:r>
              <a:rPr lang="en-US" dirty="0">
                <a:latin typeface="+mn-lt"/>
              </a:rPr>
              <a:t> </a:t>
            </a:r>
            <a:r>
              <a:rPr lang="en-US" dirty="0" smtClean="0">
                <a:latin typeface="+mn-lt"/>
              </a:rPr>
              <a:t>                  </a:t>
            </a:r>
            <a:endParaRPr lang="en-US" dirty="0">
              <a:latin typeface="+mn-l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14282" y="6211669"/>
            <a:ext cx="87154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S</a:t>
            </a:r>
            <a:r>
              <a:rPr lang="en-US" b="1" dirty="0" smtClean="0">
                <a:solidFill>
                  <a:srgbClr val="FF0000"/>
                </a:solidFill>
              </a:rPr>
              <a:t>ize that the person should wear is 36C (Sabina size identification is based on inch basis)</a:t>
            </a:r>
            <a:endParaRPr lang="en-US" dirty="0" smtClean="0">
              <a:solidFill>
                <a:srgbClr val="FF0000"/>
              </a:solidFill>
              <a:latin typeface="+mn-lt"/>
            </a:endParaRPr>
          </a:p>
          <a:p>
            <a:pPr algn="ctr"/>
            <a:r>
              <a:rPr lang="en-US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dirty="0" smtClean="0">
                <a:solidFill>
                  <a:srgbClr val="FF0000"/>
                </a:solidFill>
                <a:latin typeface="+mn-lt"/>
              </a:rPr>
              <a:t>                  </a:t>
            </a:r>
            <a:endParaRPr lang="en-US" dirty="0">
              <a:solidFill>
                <a:srgbClr val="FF000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3" grpId="0"/>
      <p:bldP spid="1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348</TotalTime>
  <Words>780</Words>
  <Application>Microsoft Office PowerPoint</Application>
  <PresentationFormat>On-screen Show (4:3)</PresentationFormat>
  <Paragraphs>554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nitchavee_t</dc:creator>
  <cp:lastModifiedBy>sabina</cp:lastModifiedBy>
  <cp:revision>13</cp:revision>
  <dcterms:created xsi:type="dcterms:W3CDTF">2013-12-17T08:56:55Z</dcterms:created>
  <dcterms:modified xsi:type="dcterms:W3CDTF">2023-03-09T05:33:10Z</dcterms:modified>
</cp:coreProperties>
</file>