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59" r:id="rId7"/>
    <p:sldId id="261" r:id="rId8"/>
    <p:sldId id="263" r:id="rId9"/>
    <p:sldId id="264" r:id="rId10"/>
    <p:sldId id="268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2A9E-829D-4832-AF24-CC0A90D0DE7A}" type="datetimeFigureOut">
              <a:rPr lang="en-US" smtClean="0"/>
              <a:pPr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60F8-7318-4C66-8BC3-A0CAAFD46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2A9E-829D-4832-AF24-CC0A90D0DE7A}" type="datetimeFigureOut">
              <a:rPr lang="en-US" smtClean="0"/>
              <a:pPr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60F8-7318-4C66-8BC3-A0CAAFD46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2A9E-829D-4832-AF24-CC0A90D0DE7A}" type="datetimeFigureOut">
              <a:rPr lang="en-US" smtClean="0"/>
              <a:pPr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60F8-7318-4C66-8BC3-A0CAAFD46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2A9E-829D-4832-AF24-CC0A90D0DE7A}" type="datetimeFigureOut">
              <a:rPr lang="en-US" smtClean="0"/>
              <a:pPr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60F8-7318-4C66-8BC3-A0CAAFD46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2A9E-829D-4832-AF24-CC0A90D0DE7A}" type="datetimeFigureOut">
              <a:rPr lang="en-US" smtClean="0"/>
              <a:pPr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60F8-7318-4C66-8BC3-A0CAAFD46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2A9E-829D-4832-AF24-CC0A90D0DE7A}" type="datetimeFigureOut">
              <a:rPr lang="en-US" smtClean="0"/>
              <a:pPr/>
              <a:t>03/09/2023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60F8-7318-4C66-8BC3-A0CAAFD46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2A9E-829D-4832-AF24-CC0A90D0DE7A}" type="datetimeFigureOut">
              <a:rPr lang="en-US" smtClean="0"/>
              <a:pPr/>
              <a:t>03/09/2023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60F8-7318-4C66-8BC3-A0CAAFD46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2A9E-829D-4832-AF24-CC0A90D0DE7A}" type="datetimeFigureOut">
              <a:rPr lang="en-US" smtClean="0"/>
              <a:pPr/>
              <a:t>03/09/2023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60F8-7318-4C66-8BC3-A0CAAFD46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2A9E-829D-4832-AF24-CC0A90D0DE7A}" type="datetimeFigureOut">
              <a:rPr lang="en-US" smtClean="0"/>
              <a:pPr/>
              <a:t>03/09/2023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60F8-7318-4C66-8BC3-A0CAAFD46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2A9E-829D-4832-AF24-CC0A90D0DE7A}" type="datetimeFigureOut">
              <a:rPr lang="en-US" smtClean="0"/>
              <a:pPr/>
              <a:t>03/09/2023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60F8-7318-4C66-8BC3-A0CAAFD46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2A9E-829D-4832-AF24-CC0A90D0DE7A}" type="datetimeFigureOut">
              <a:rPr lang="en-US" smtClean="0"/>
              <a:pPr/>
              <a:t>03/09/2023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A60F8-7318-4C66-8BC3-A0CAAFD46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F2A9E-829D-4832-AF24-CC0A90D0DE7A}" type="datetimeFigureOut">
              <a:rPr lang="en-US" smtClean="0"/>
              <a:pPr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60F8-7318-4C66-8BC3-A0CAAFD46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017463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BRA &amp; PANTY SIZE </a:t>
            </a:r>
          </a:p>
          <a:p>
            <a:pPr algn="ctr"/>
            <a:r>
              <a:rPr lang="en-US" sz="8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MEASUREMENT</a:t>
            </a:r>
            <a:endParaRPr lang="en-US" sz="8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170" y="76778"/>
            <a:ext cx="6437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SIZE MEASUREMENT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8596" y="1928802"/>
          <a:ext cx="4000528" cy="2926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00198"/>
                <a:gridCol w="1285884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Measure Range (cm)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Your Size</a:t>
                      </a:r>
                    </a:p>
                    <a:p>
                      <a:pPr algn="ctr"/>
                      <a:r>
                        <a:rPr lang="en-US" sz="2000" dirty="0" smtClean="0"/>
                        <a:t>(cm)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Your Size</a:t>
                      </a:r>
                    </a:p>
                    <a:p>
                      <a:pPr algn="ctr"/>
                      <a:r>
                        <a:rPr lang="en-US" sz="2000" dirty="0" smtClean="0"/>
                        <a:t>(inch)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63-67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68-72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32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73-77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34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78-82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36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83-87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38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88-92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40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3438" y="1928802"/>
          <a:ext cx="3814762" cy="2926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28812"/>
                <a:gridCol w="17859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Different</a:t>
                      </a:r>
                    </a:p>
                    <a:p>
                      <a:pPr algn="ctr"/>
                      <a:r>
                        <a:rPr lang="en-US" sz="2000" dirty="0" smtClean="0"/>
                        <a:t>(2) – (1) cm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Cup Size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8-9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AA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10-11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12-13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14-15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16-18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19-21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128247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+mn-lt"/>
              </a:rPr>
              <a:t>Example II</a:t>
            </a:r>
            <a:r>
              <a:rPr lang="en-US" dirty="0" smtClean="0">
                <a:latin typeface="+mn-lt"/>
              </a:rPr>
              <a:t>:	</a:t>
            </a:r>
            <a:r>
              <a:rPr lang="en-US" b="1" dirty="0" smtClean="0">
                <a:latin typeface="+mn-lt"/>
              </a:rPr>
              <a:t>Bust is 82 cm	and	Under bust is 95 cm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        </a:t>
            </a:r>
            <a:endParaRPr lang="en-US" dirty="0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164" y="3773630"/>
            <a:ext cx="4071966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472" y="5068685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+mn-lt"/>
              </a:rPr>
              <a:t>Different between bust and under bust</a:t>
            </a:r>
            <a:r>
              <a:rPr lang="en-US" b="1" dirty="0" smtClean="0">
                <a:latin typeface="+mn-lt"/>
              </a:rPr>
              <a:t>:	95     -     80     =     15</a:t>
            </a:r>
            <a:endParaRPr lang="en-US" dirty="0" smtClean="0">
              <a:latin typeface="+mn-lt"/>
            </a:endParaRP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        </a:t>
            </a:r>
            <a:endParaRPr lang="en-US" dirty="0"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76764" y="3787484"/>
            <a:ext cx="378621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4282" y="5666509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ize that the person should wear is 36C (Sabina size identification is based on inch basis)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                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6" descr="b-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09800" y="1836754"/>
            <a:ext cx="4114800" cy="4021138"/>
          </a:xfrm>
        </p:spPr>
      </p:pic>
      <p:sp>
        <p:nvSpPr>
          <p:cNvPr id="8" name="Rectangle 7"/>
          <p:cNvSpPr/>
          <p:nvPr/>
        </p:nvSpPr>
        <p:spPr>
          <a:xfrm>
            <a:off x="206170" y="76778"/>
            <a:ext cx="6437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SIZE MEASUREMENT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21442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to identify panty size?</a:t>
            </a:r>
            <a:endParaRPr lang="en-US" sz="2400" b="1" dirty="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281114" y="5917188"/>
            <a:ext cx="64341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** Measurement tape must pass the widest points on hip **</a:t>
            </a:r>
            <a:endParaRPr lang="th-TH" sz="32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03648" y="1916832"/>
          <a:ext cx="5867400" cy="2926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00200"/>
                <a:gridCol w="20574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Hip Measure (cm)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Hip measure (inch)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80-88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31-34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M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85-93*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33-36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90*-98**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35-38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XL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smtClean="0"/>
                        <a:t>95**-</a:t>
                      </a:r>
                      <a:r>
                        <a:rPr lang="en-US" sz="1800" b="1" dirty="0" smtClean="0"/>
                        <a:t>103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37-40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LL (XXL)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100-108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39-42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EL (XXXL)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105-113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41-43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06170" y="76778"/>
            <a:ext cx="6437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SIZE MEASUREMENT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1181385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Panty size identification chart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157192"/>
            <a:ext cx="805012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170" y="76778"/>
            <a:ext cx="6437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SIZE MEASUREMENT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382000" cy="5029200"/>
          </a:xfrm>
        </p:spPr>
        <p:txBody>
          <a:bodyPr/>
          <a:lstStyle/>
          <a:p>
            <a:pPr marL="530225" indent="-530225" eaLnBrk="1" hangingPunct="1"/>
            <a:r>
              <a:rPr lang="en-US" sz="2400" b="1" dirty="0" smtClean="0"/>
              <a:t>More than 70% of women are wearing the wrong size </a:t>
            </a:r>
          </a:p>
          <a:p>
            <a:pPr marL="530225" indent="-530225" eaLnBrk="1" hangingPunct="1">
              <a:buNone/>
            </a:pPr>
            <a:endParaRPr lang="en-US" sz="1600" b="1" dirty="0" smtClean="0"/>
          </a:p>
          <a:p>
            <a:pPr marL="530225" indent="-530225" eaLnBrk="1" hangingPunct="1"/>
            <a:r>
              <a:rPr lang="en-US" sz="2400" b="1" dirty="0" smtClean="0"/>
              <a:t>Based on what they used to </a:t>
            </a:r>
          </a:p>
          <a:p>
            <a:pPr marL="530225" indent="-530225" eaLnBrk="1" hangingPunct="1">
              <a:buNone/>
            </a:pPr>
            <a:endParaRPr lang="en-US" sz="1600" b="1" dirty="0" smtClean="0"/>
          </a:p>
          <a:p>
            <a:pPr marL="530225" indent="-530225" eaLnBrk="1" hangingPunct="1"/>
            <a:r>
              <a:rPr lang="en-US" sz="2400" b="1" dirty="0" smtClean="0"/>
              <a:t>No idea for the correct size</a:t>
            </a:r>
          </a:p>
          <a:p>
            <a:pPr marL="530225" indent="-530225" eaLnBrk="1" hangingPunct="1"/>
            <a:endParaRPr lang="en-US" sz="1600" b="1" dirty="0" smtClean="0"/>
          </a:p>
          <a:p>
            <a:pPr marL="530225" indent="-530225" eaLnBrk="1" hangingPunct="1"/>
            <a:r>
              <a:rPr lang="en-US" sz="2400" b="1" dirty="0" smtClean="0"/>
              <a:t>Uncomfortable while wearing</a:t>
            </a:r>
          </a:p>
          <a:p>
            <a:pPr marL="530225" indent="-530225" eaLnBrk="1" hangingPunct="1"/>
            <a:endParaRPr lang="en-US" sz="1600" b="1" dirty="0" smtClean="0"/>
          </a:p>
          <a:p>
            <a:pPr marL="530225" indent="-530225" eaLnBrk="1" hangingPunct="1"/>
            <a:r>
              <a:rPr lang="en-US" sz="2400" b="1" dirty="0" smtClean="0"/>
              <a:t>Do not utilize the real product quality</a:t>
            </a:r>
          </a:p>
          <a:p>
            <a:pPr marL="530225" indent="-530225" eaLnBrk="1" hangingPunct="1">
              <a:buNone/>
            </a:pPr>
            <a:endParaRPr lang="en-US" sz="1600" b="1" dirty="0" smtClean="0"/>
          </a:p>
          <a:p>
            <a:pPr marL="530225" indent="-530225" eaLnBrk="1" hangingPunct="1"/>
            <a:r>
              <a:rPr lang="en-US" sz="2400" b="1" dirty="0" smtClean="0"/>
              <a:t>Sizes are differ among collections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b-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910418"/>
            <a:ext cx="31972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b-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9186" y="1910418"/>
            <a:ext cx="31972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19228" y="504892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Bust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62566" y="504892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Under Bust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06170" y="76778"/>
            <a:ext cx="6437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SIZE MEASUREMENT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214422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do we have to measure to identify bra size ?</a:t>
            </a:r>
            <a:endParaRPr lang="en-US" sz="2400" b="1" dirty="0"/>
          </a:p>
        </p:txBody>
      </p:sp>
      <p:sp>
        <p:nvSpPr>
          <p:cNvPr id="12" name="Down Arrow 11"/>
          <p:cNvSpPr/>
          <p:nvPr/>
        </p:nvSpPr>
        <p:spPr>
          <a:xfrm>
            <a:off x="2285984" y="5572140"/>
            <a:ext cx="428628" cy="357190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572264" y="5572140"/>
            <a:ext cx="428628" cy="357190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57818" y="585789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Body Width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76" y="585789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Cup Size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 animBg="1"/>
      <p:bldP spid="13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5800" y="2438400"/>
          <a:ext cx="5029200" cy="2926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14600"/>
                <a:gridCol w="2514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Different</a:t>
                      </a:r>
                    </a:p>
                    <a:p>
                      <a:pPr algn="ctr"/>
                      <a:r>
                        <a:rPr lang="en-US" sz="2000" dirty="0" smtClean="0"/>
                        <a:t>(2) – (1) cm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Cup Size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8-9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AA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10-11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12-13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14-15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16-18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19-21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786446" y="1752600"/>
            <a:ext cx="3276600" cy="3871913"/>
            <a:chOff x="5867400" y="1752600"/>
            <a:chExt cx="3276600" cy="3871913"/>
          </a:xfrm>
        </p:grpSpPr>
        <p:pic>
          <p:nvPicPr>
            <p:cNvPr id="4" name="Picture 6" descr="how to measure size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7400" y="1752600"/>
              <a:ext cx="2743200" cy="387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8305800" y="3429000"/>
              <a:ext cx="838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Bust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305800" y="4001869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Under</a:t>
              </a:r>
            </a:p>
            <a:p>
              <a:r>
                <a:rPr lang="en-US" dirty="0" smtClean="0"/>
                <a:t>Bust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06170" y="76778"/>
            <a:ext cx="6437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SIZE MEASUREMENT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395699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to identify cup size if the chart does not available 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785926"/>
          <a:ext cx="8153400" cy="4465320"/>
        </p:xfrm>
        <a:graphic>
          <a:graphicData uri="http://schemas.openxmlformats.org/drawingml/2006/table">
            <a:tbl>
              <a:tblPr/>
              <a:tblGrid>
                <a:gridCol w="1047570"/>
                <a:gridCol w="933630"/>
                <a:gridCol w="838200"/>
                <a:gridCol w="838200"/>
                <a:gridCol w="838200"/>
                <a:gridCol w="914400"/>
                <a:gridCol w="914400"/>
                <a:gridCol w="914400"/>
                <a:gridCol w="914400"/>
              </a:tblGrid>
              <a:tr h="1981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Under Bust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Bust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Bust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Cup Size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FFFF"/>
                          </a:solidFill>
                          <a:latin typeface="Verdana"/>
                        </a:rPr>
                        <a:t>CM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Inch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AA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63-67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73-74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75-76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77-78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79-80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81-83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68-72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78-79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80-81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82-83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84-85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86-88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89-91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73-77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83-84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85-86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87-88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89-90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91-93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94-96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78-82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88-89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90-91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92-93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94-95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96-98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99-100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83-87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93-94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95-96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97-98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99-100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101-103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104-106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88-92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98-99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100-101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102-103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104-105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106-108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109-111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93-97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105-106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107-108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109-110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111-113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114-116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98-102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110-111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112-113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114-115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116-118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119-121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103-107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117-118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119-120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121-123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124-126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108-112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122-123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124-125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126-128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129-131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113-117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127-128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129-130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131-133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134-136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118-122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132-133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134-135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136-138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139-141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6170" y="76778"/>
            <a:ext cx="6437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SIZE MEASUREMENT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181385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Bra size identification chart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214414" y="2500306"/>
            <a:ext cx="7215238" cy="3143272"/>
          </a:xfrm>
        </p:spPr>
        <p:txBody>
          <a:bodyPr/>
          <a:lstStyle/>
          <a:p>
            <a:pPr>
              <a:buNone/>
            </a:pPr>
            <a:r>
              <a:rPr lang="th-TH" sz="2600" dirty="0" smtClean="0"/>
              <a:t> </a:t>
            </a:r>
            <a:endParaRPr lang="en-US" sz="26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357290" y="2214554"/>
          <a:ext cx="6858000" cy="2926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90800"/>
                <a:gridCol w="2133600"/>
                <a:gridCol w="2133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Measure Range (cm)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Your Size</a:t>
                      </a:r>
                    </a:p>
                    <a:p>
                      <a:pPr algn="ctr"/>
                      <a:r>
                        <a:rPr lang="en-US" sz="2000" dirty="0" smtClean="0"/>
                        <a:t>(cm)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Your Size</a:t>
                      </a:r>
                    </a:p>
                    <a:p>
                      <a:pPr algn="ctr"/>
                      <a:r>
                        <a:rPr lang="en-US" sz="2000" dirty="0" smtClean="0"/>
                        <a:t>(inch)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63-67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68-72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32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73-77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34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78-82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36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83-87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38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88-92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40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06170" y="76778"/>
            <a:ext cx="6437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SIZE MEASUREMENT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395699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if the measurement does not fall into the available size?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714488"/>
          <a:ext cx="8153400" cy="4465320"/>
        </p:xfrm>
        <a:graphic>
          <a:graphicData uri="http://schemas.openxmlformats.org/drawingml/2006/table">
            <a:tbl>
              <a:tblPr/>
              <a:tblGrid>
                <a:gridCol w="1047570"/>
                <a:gridCol w="933630"/>
                <a:gridCol w="838200"/>
                <a:gridCol w="838200"/>
                <a:gridCol w="838200"/>
                <a:gridCol w="914400"/>
                <a:gridCol w="914400"/>
                <a:gridCol w="914400"/>
                <a:gridCol w="914400"/>
              </a:tblGrid>
              <a:tr h="1981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Under Bust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Bust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Bust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Cup Size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Sabina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Inch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AA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63-67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73-74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75-76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77-78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79-80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81-83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68-72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78-79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80-81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82-83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84-85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86-88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89-91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73-77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83-84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85-86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87-88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89-90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91-93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94-96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78-82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88-89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90-91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92-93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94-95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96-98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99-100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83-87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93-94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95-96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97-98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99-100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101-103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104-106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88-92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98-99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100-101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102-103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104-105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106-108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109-111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93-97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105-106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107-108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109-110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111-113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114-116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98-102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110-111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112-113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114-115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116-118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119-121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103-107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117-118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119-120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121-123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124-126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108-112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122-123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124-125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126-128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129-131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113-117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127-128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129-130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131-133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134-136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118-122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132-133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134-135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136-138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139-141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600200" y="3162288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58000" y="3162288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6170" y="76778"/>
            <a:ext cx="6437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SIZE MEASUREMENT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1214422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+mn-lt"/>
              </a:rPr>
              <a:t>Example I</a:t>
            </a:r>
            <a:r>
              <a:rPr lang="en-US" dirty="0" smtClean="0">
                <a:latin typeface="+mn-lt"/>
              </a:rPr>
              <a:t>:	</a:t>
            </a:r>
            <a:r>
              <a:rPr lang="en-US" b="1" dirty="0" smtClean="0">
                <a:latin typeface="+mn-lt"/>
              </a:rPr>
              <a:t>Bust is 73 cm	and	Under bust is 92 cm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        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6211669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ize that the person should wear is 34D (Sabina size identification is based on inch basis)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                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170" y="76778"/>
            <a:ext cx="6437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SIZE MEASUREMENT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28596" y="1928802"/>
          <a:ext cx="4000528" cy="2926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00198"/>
                <a:gridCol w="1285884"/>
                <a:gridCol w="12144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Measure Range (cm)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Your Size</a:t>
                      </a:r>
                    </a:p>
                    <a:p>
                      <a:pPr algn="ctr"/>
                      <a:r>
                        <a:rPr lang="en-US" sz="2000" dirty="0" smtClean="0"/>
                        <a:t>(cm)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Your Size</a:t>
                      </a:r>
                    </a:p>
                    <a:p>
                      <a:pPr algn="ctr"/>
                      <a:r>
                        <a:rPr lang="en-US" sz="2000" dirty="0" smtClean="0"/>
                        <a:t>(inch)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63-67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30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68-72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32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73-77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34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78-82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36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83-87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38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88-92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40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3438" y="1928802"/>
          <a:ext cx="3814762" cy="2926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28812"/>
                <a:gridCol w="17859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Different</a:t>
                      </a:r>
                    </a:p>
                    <a:p>
                      <a:pPr algn="ctr"/>
                      <a:r>
                        <a:rPr lang="en-US" sz="2000" dirty="0" smtClean="0"/>
                        <a:t>(2) – (1) cm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Cup Size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8-9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AA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10-11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12-13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B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14-15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16-18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19-21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0034" y="1282471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+mn-lt"/>
              </a:rPr>
              <a:t>Example I</a:t>
            </a:r>
            <a:r>
              <a:rPr lang="en-US" dirty="0" smtClean="0">
                <a:latin typeface="+mn-lt"/>
              </a:rPr>
              <a:t>:	</a:t>
            </a:r>
            <a:r>
              <a:rPr lang="en-US" b="1" dirty="0" smtClean="0">
                <a:latin typeface="+mn-lt"/>
              </a:rPr>
              <a:t>Bust is 73 cm	and	Under bust is 92 cm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        </a:t>
            </a:r>
            <a:endParaRPr lang="en-US" dirty="0"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8596" y="3409952"/>
            <a:ext cx="4071966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472" y="5068685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+mn-lt"/>
              </a:rPr>
              <a:t>Different between bust and under bust</a:t>
            </a:r>
            <a:r>
              <a:rPr lang="en-US" b="1" dirty="0" smtClean="0">
                <a:latin typeface="+mn-lt"/>
              </a:rPr>
              <a:t>:	92     -     75     =     17</a:t>
            </a:r>
            <a:endParaRPr lang="en-US" dirty="0" smtClean="0">
              <a:latin typeface="+mn-lt"/>
            </a:endParaRP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        </a:t>
            </a:r>
            <a:endParaRPr lang="en-US" dirty="0">
              <a:latin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43438" y="4143380"/>
            <a:ext cx="378621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4282" y="5666509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ize that the person should wear is 34D (Sabina size identification is based on inch basis)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                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643050"/>
          <a:ext cx="8153400" cy="4465320"/>
        </p:xfrm>
        <a:graphic>
          <a:graphicData uri="http://schemas.openxmlformats.org/drawingml/2006/table">
            <a:tbl>
              <a:tblPr/>
              <a:tblGrid>
                <a:gridCol w="1047570"/>
                <a:gridCol w="933630"/>
                <a:gridCol w="838200"/>
                <a:gridCol w="838200"/>
                <a:gridCol w="838200"/>
                <a:gridCol w="914400"/>
                <a:gridCol w="914400"/>
                <a:gridCol w="914400"/>
                <a:gridCol w="914400"/>
              </a:tblGrid>
              <a:tr h="19812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Under Bust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Bust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Bust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Cup Size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Sabina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Inch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AA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Verdana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latin typeface="Verdana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63-67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73-74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75-76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77-78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79-80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81-83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68-72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78-79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80-81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82-83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84-85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86-88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89-91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73-77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83-84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85-86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87-88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89-90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91-93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94-96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78-82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88-89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90-91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92-93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94-95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96-98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99-100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83-87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93-94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95-96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97-98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99-100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101-103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104-106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88-92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98-99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100-101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102-103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104-105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106-108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109-111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93-97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105-106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107-108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109-110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111-113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114-116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98-102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110-111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112-113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114-115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116-118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119-121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103-107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117-118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119-120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121-123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124-126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108-112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122-123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124-125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126-128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129-131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113-117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127-128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129-130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131-133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134-136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118-122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132-133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134-135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136-138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139-141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1600200" y="3395650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43600" y="339565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6170" y="76778"/>
            <a:ext cx="6437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SIZE MEASUREMENT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139595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+mn-lt"/>
              </a:rPr>
              <a:t>Example II</a:t>
            </a:r>
            <a:r>
              <a:rPr lang="en-US" dirty="0" smtClean="0">
                <a:latin typeface="+mn-lt"/>
              </a:rPr>
              <a:t>:	</a:t>
            </a:r>
            <a:r>
              <a:rPr lang="en-US" b="1" dirty="0" smtClean="0">
                <a:latin typeface="+mn-lt"/>
              </a:rPr>
              <a:t>Bust is 82 cm	and	Under bust is 95 cm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                 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6211669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ize that the person should wear is 36C (Sabina size identification is based on inch basis)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                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780</Words>
  <Application>Microsoft Office PowerPoint</Application>
  <PresentationFormat>On-screen Show (4:3)</PresentationFormat>
  <Paragraphs>554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nitchavee_t</dc:creator>
  <cp:lastModifiedBy>sabina</cp:lastModifiedBy>
  <cp:revision>13</cp:revision>
  <dcterms:created xsi:type="dcterms:W3CDTF">2013-12-17T08:56:55Z</dcterms:created>
  <dcterms:modified xsi:type="dcterms:W3CDTF">2023-03-09T05:33:10Z</dcterms:modified>
</cp:coreProperties>
</file>